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handoutMasterIdLst>
    <p:handoutMasterId r:id="rId20"/>
  </p:handoutMasterIdLst>
  <p:sldIdLst>
    <p:sldId id="547" r:id="rId2"/>
    <p:sldId id="550" r:id="rId3"/>
    <p:sldId id="563" r:id="rId4"/>
    <p:sldId id="564" r:id="rId5"/>
    <p:sldId id="579" r:id="rId6"/>
    <p:sldId id="580" r:id="rId7"/>
    <p:sldId id="581" r:id="rId8"/>
    <p:sldId id="582" r:id="rId9"/>
    <p:sldId id="583" r:id="rId10"/>
    <p:sldId id="584" r:id="rId11"/>
    <p:sldId id="585" r:id="rId12"/>
    <p:sldId id="587" r:id="rId13"/>
    <p:sldId id="586" r:id="rId14"/>
    <p:sldId id="562" r:id="rId15"/>
    <p:sldId id="554" r:id="rId16"/>
    <p:sldId id="552" r:id="rId17"/>
    <p:sldId id="553" r:id="rId1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63"/>
            <p14:sldId id="564"/>
            <p14:sldId id="579"/>
            <p14:sldId id="580"/>
            <p14:sldId id="581"/>
            <p14:sldId id="582"/>
            <p14:sldId id="583"/>
            <p14:sldId id="584"/>
            <p14:sldId id="585"/>
            <p14:sldId id="587"/>
            <p14:sldId id="586"/>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84" d="100"/>
          <a:sy n="84" d="100"/>
        </p:scale>
        <p:origin x="1122" y="114"/>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1644"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2021-11-26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11/26/2021</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Inner product</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a:t>Inner product</a:t>
            </a:r>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1</a:t>
            </a:r>
          </a:p>
        </p:txBody>
      </p:sp>
      <p:sp>
        <p:nvSpPr>
          <p:cNvPr id="3" name="Content Placeholder 2"/>
          <p:cNvSpPr>
            <a:spLocks noGrp="1"/>
          </p:cNvSpPr>
          <p:nvPr>
            <p:ph idx="1"/>
          </p:nvPr>
        </p:nvSpPr>
        <p:spPr>
          <a:xfrm>
            <a:off x="457200" y="1600200"/>
            <a:ext cx="8579296" cy="4525963"/>
          </a:xfrm>
        </p:spPr>
        <p:txBody>
          <a:bodyPr/>
          <a:lstStyle/>
          <a:p>
            <a:pPr algn="l"/>
            <a:r>
              <a:rPr lang="en-CA" dirty="0"/>
              <a:t>Now, to call the inner product, we would use</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5 };</a:t>
            </a:r>
          </a:p>
          <a:p>
            <a:pPr marL="800100" lvl="2" indent="0">
              <a:buNone/>
            </a:pPr>
            <a:r>
              <a:rPr lang="en-US" sz="1400" dirty="0">
                <a:latin typeface="Consolas" panose="020B0609020204030204" pitchFamily="49" charset="0"/>
              </a:rPr>
              <a:t>    double vector1[N]{ 3.2, -5.4,  1.9,  8.6,  0.7 };</a:t>
            </a:r>
          </a:p>
          <a:p>
            <a:pPr marL="800100" lvl="2" indent="0">
              <a:buNone/>
            </a:pPr>
            <a:r>
              <a:rPr lang="en-US" sz="1400" dirty="0">
                <a:latin typeface="Consolas" panose="020B0609020204030204" pitchFamily="49" charset="0"/>
              </a:rPr>
              <a:t>    double vector2[N]{ 6.5,  2.0,  7.1, -4.3, -9.8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a:latin typeface="Consolas" panose="020B0609020204030204" pitchFamily="49" charset="0"/>
              </a:rPr>
              <a:t>inner_product</a:t>
            </a:r>
            <a:r>
              <a:rPr lang="en-US" sz="1400" dirty="0">
                <a:latin typeface="Consolas" panose="020B0609020204030204" pitchFamily="49" charset="0"/>
              </a:rPr>
              <a:t>( vector1, 0, N, vector2, 0, 0.0,</a:t>
            </a:r>
          </a:p>
          <a:p>
            <a:pPr marL="800100" lvl="2" indent="0">
              <a:buNone/>
            </a:pPr>
            <a:r>
              <a:rPr lang="en-US" sz="1400" dirty="0">
                <a:latin typeface="Consolas" panose="020B0609020204030204" pitchFamily="49" charset="0"/>
              </a:rPr>
              <a:t>                                sum, product )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sum( double x, double y ) {</a:t>
            </a:r>
          </a:p>
          <a:p>
            <a:pPr marL="800100" lvl="2" indent="0">
              <a:buNone/>
            </a:pPr>
            <a:r>
              <a:rPr lang="en-US" sz="1400" dirty="0">
                <a:latin typeface="Consolas" panose="020B0609020204030204" pitchFamily="49" charset="0"/>
              </a:rPr>
              <a:t>    return x + y;</a:t>
            </a:r>
          </a:p>
          <a:p>
            <a:pPr marL="800100" lvl="2" indent="0">
              <a:buNone/>
            </a:pPr>
            <a:r>
              <a:rPr lang="en-US" sz="1400" dirty="0">
                <a:latin typeface="Consolas" panose="020B0609020204030204" pitchFamily="49" charset="0"/>
              </a:rPr>
              <a:t>}</a:t>
            </a:r>
            <a:endParaRPr lang="en-CA" sz="1400" dirty="0">
              <a:latin typeface="Consolas" panose="020B0609020204030204" pitchFamily="49" charset="0"/>
            </a:endParaRP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product( double x, double y ) {</a:t>
            </a:r>
          </a:p>
          <a:p>
            <a:pPr marL="800100" lvl="2" indent="0">
              <a:buNone/>
            </a:pPr>
            <a:r>
              <a:rPr lang="en-US" sz="1400" dirty="0">
                <a:latin typeface="Consolas" panose="020B0609020204030204" pitchFamily="49" charset="0"/>
              </a:rPr>
              <a:t>    return x*y;</a:t>
            </a:r>
          </a:p>
          <a:p>
            <a:pPr marL="800100" lvl="2" indent="0">
              <a:buNone/>
            </a:pPr>
            <a:r>
              <a:rPr lang="en-US" sz="1400" dirty="0">
                <a:latin typeface="Consolas" panose="020B0609020204030204" pitchFamily="49" charset="0"/>
              </a:rPr>
              <a:t>}</a:t>
            </a:r>
          </a:p>
        </p:txBody>
      </p:sp>
    </p:spTree>
    <p:extLst>
      <p:ext uri="{BB962C8B-B14F-4D97-AF65-F5344CB8AC3E}">
        <p14:creationId xmlns:p14="http://schemas.microsoft.com/office/powerpoint/2010/main" val="254984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2</a:t>
            </a:r>
          </a:p>
        </p:txBody>
      </p:sp>
      <p:sp>
        <p:nvSpPr>
          <p:cNvPr id="3" name="Content Placeholder 2"/>
          <p:cNvSpPr>
            <a:spLocks noGrp="1"/>
          </p:cNvSpPr>
          <p:nvPr>
            <p:ph idx="1"/>
          </p:nvPr>
        </p:nvSpPr>
        <p:spPr>
          <a:xfrm>
            <a:off x="457200" y="1600200"/>
            <a:ext cx="8579296" cy="4525963"/>
          </a:xfrm>
        </p:spPr>
        <p:txBody>
          <a:bodyPr/>
          <a:lstStyle/>
          <a:p>
            <a:pPr algn="l"/>
            <a:r>
              <a:rPr lang="en-CA" dirty="0"/>
              <a:t>What does this code do?</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5 };</a:t>
            </a:r>
          </a:p>
          <a:p>
            <a:pPr marL="800100" lvl="2" indent="0">
              <a:buNone/>
            </a:pPr>
            <a:r>
              <a:rPr lang="en-US" sz="1400" dirty="0">
                <a:latin typeface="Consolas" panose="020B0609020204030204" pitchFamily="49" charset="0"/>
              </a:rPr>
              <a:t>    double vector1[N]{ -0.3, -0.2, -0.1,  0.0,  0.1 };</a:t>
            </a:r>
          </a:p>
          <a:p>
            <a:pPr marL="800100" lvl="2" indent="0">
              <a:buNone/>
            </a:pPr>
            <a:r>
              <a:rPr lang="en-US" sz="1400" dirty="0">
                <a:latin typeface="Consolas" panose="020B0609020204030204" pitchFamily="49" charset="0"/>
              </a:rPr>
              <a:t>    double vector2[N]{  0.9,  0.4,  0.1,  0.0,  0.1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a:latin typeface="Consolas" panose="020B0609020204030204" pitchFamily="49" charset="0"/>
              </a:rPr>
              <a:t>inner_product</a:t>
            </a:r>
            <a:r>
              <a:rPr lang="en-US" sz="1400" dirty="0">
                <a:latin typeface="Consolas" panose="020B0609020204030204" pitchFamily="49" charset="0"/>
              </a:rPr>
              <a:t>( vector1, 0, N, vector2, 0, 0.0,</a:t>
            </a:r>
          </a:p>
          <a:p>
            <a:pPr marL="800100" lvl="2" indent="0">
              <a:buNone/>
            </a:pPr>
            <a:r>
              <a:rPr lang="en-US" sz="1400" dirty="0">
                <a:latin typeface="Consolas" panose="020B0609020204030204" pitchFamily="49" charset="0"/>
              </a:rPr>
              <a:t>                                sum, equals )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sum( double x, double y ) {</a:t>
            </a:r>
          </a:p>
          <a:p>
            <a:pPr marL="800100" lvl="2" indent="0">
              <a:buNone/>
            </a:pPr>
            <a:r>
              <a:rPr lang="en-US" sz="1400" dirty="0">
                <a:latin typeface="Consolas" panose="020B0609020204030204" pitchFamily="49" charset="0"/>
              </a:rPr>
              <a:t>    return x + y;</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equals( double x, double y ) {</a:t>
            </a:r>
          </a:p>
          <a:p>
            <a:pPr marL="800100" lvl="2" indent="0">
              <a:buNone/>
            </a:pPr>
            <a:r>
              <a:rPr lang="en-US" sz="1400" dirty="0">
                <a:latin typeface="Consolas" panose="020B0609020204030204" pitchFamily="49" charset="0"/>
              </a:rPr>
              <a:t>    return (x == y);</a:t>
            </a:r>
          </a:p>
          <a:p>
            <a:pPr marL="800100" lvl="2" indent="0">
              <a:buNone/>
            </a:pPr>
            <a:r>
              <a:rPr lang="en-US" sz="1400" dirty="0">
                <a:latin typeface="Consolas" panose="020B0609020204030204" pitchFamily="49" charset="0"/>
              </a:rPr>
              <a:t>}</a:t>
            </a:r>
            <a:endParaRPr lang="en-CA" sz="1400" dirty="0">
              <a:latin typeface="Consolas" panose="020B0609020204030204" pitchFamily="49" charset="0"/>
            </a:endParaRPr>
          </a:p>
          <a:p>
            <a:pPr marL="400050" lvl="1" indent="0">
              <a:buNone/>
            </a:pPr>
            <a:endParaRPr lang="en-CA" sz="1400" dirty="0">
              <a:latin typeface="Consolas" panose="020B0609020204030204" pitchFamily="49" charset="0"/>
            </a:endParaRPr>
          </a:p>
        </p:txBody>
      </p:sp>
    </p:spTree>
    <p:extLst>
      <p:ext uri="{BB962C8B-B14F-4D97-AF65-F5344CB8AC3E}">
        <p14:creationId xmlns:p14="http://schemas.microsoft.com/office/powerpoint/2010/main" val="217763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Example 3</a:t>
            </a:r>
            <a:endParaRPr lang="en-CA" dirty="0"/>
          </a:p>
        </p:txBody>
      </p:sp>
      <p:sp>
        <p:nvSpPr>
          <p:cNvPr id="3" name="Content Placeholder 2"/>
          <p:cNvSpPr>
            <a:spLocks noGrp="1"/>
          </p:cNvSpPr>
          <p:nvPr>
            <p:ph idx="1"/>
          </p:nvPr>
        </p:nvSpPr>
        <p:spPr>
          <a:xfrm>
            <a:off x="457200" y="1600200"/>
            <a:ext cx="8579296" cy="4525963"/>
          </a:xfrm>
        </p:spPr>
        <p:txBody>
          <a:bodyPr/>
          <a:lstStyle/>
          <a:p>
            <a:pPr algn="l"/>
            <a:r>
              <a:rPr lang="en-CA" dirty="0"/>
              <a:t>What does this code do?</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5 };</a:t>
            </a:r>
          </a:p>
          <a:p>
            <a:pPr marL="800100" lvl="2" indent="0">
              <a:buNone/>
            </a:pPr>
            <a:r>
              <a:rPr lang="en-US" sz="1400" dirty="0">
                <a:latin typeface="Consolas" panose="020B0609020204030204" pitchFamily="49" charset="0"/>
              </a:rPr>
              <a:t>    double vector1[N]{ -0.3, -0.2, -0.1,  0.0,  0.1 };</a:t>
            </a:r>
          </a:p>
          <a:p>
            <a:pPr marL="800100" lvl="2" indent="0">
              <a:buNone/>
            </a:pPr>
            <a:r>
              <a:rPr lang="en-US" sz="1400" dirty="0">
                <a:latin typeface="Consolas" panose="020B0609020204030204" pitchFamily="49" charset="0"/>
              </a:rPr>
              <a:t>    double vector2[N]{  0.9,  0.4,  0.1,  0.0,  0.1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a:latin typeface="Consolas" panose="020B0609020204030204" pitchFamily="49" charset="0"/>
              </a:rPr>
              <a:t>inner_product</a:t>
            </a:r>
            <a:r>
              <a:rPr lang="en-US" sz="1400" dirty="0">
                <a:latin typeface="Consolas" panose="020B0609020204030204" pitchFamily="49" charset="0"/>
              </a:rPr>
              <a:t>( vector1, 0, N, vector2, 0,</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numeric_limits</a:t>
            </a:r>
            <a:r>
              <a:rPr lang="en-US" sz="1400" dirty="0">
                <a:latin typeface="Consolas" panose="020B0609020204030204" pitchFamily="49" charset="0"/>
              </a:rPr>
              <a:t>&lt;double&gt;::infinity(),</a:t>
            </a:r>
          </a:p>
          <a:p>
            <a:pPr marL="800100" lvl="2" indent="0">
              <a:buNone/>
            </a:pPr>
            <a:r>
              <a:rPr lang="en-US" sz="1400" dirty="0">
                <a:latin typeface="Consolas" panose="020B0609020204030204" pitchFamily="49" charset="0"/>
              </a:rPr>
              <a:t>                                max, </a:t>
            </a:r>
            <a:r>
              <a:rPr lang="en-US" sz="1400" dirty="0" err="1">
                <a:latin typeface="Consolas" panose="020B0609020204030204" pitchFamily="49" charset="0"/>
              </a:rPr>
              <a:t>abs_sum</a:t>
            </a:r>
            <a:r>
              <a:rPr lang="en-US" sz="1400" dirty="0">
                <a:latin typeface="Consolas" panose="020B0609020204030204" pitchFamily="49" charset="0"/>
              </a:rPr>
              <a:t> )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max( double x, double y ) {</a:t>
            </a:r>
          </a:p>
          <a:p>
            <a:pPr marL="800100" lvl="2" indent="0">
              <a:buNone/>
            </a:pPr>
            <a:r>
              <a:rPr lang="en-US" sz="1400" dirty="0">
                <a:latin typeface="Consolas" panose="020B0609020204030204" pitchFamily="49" charset="0"/>
              </a:rPr>
              <a:t>    if ( x &gt;= y ) {</a:t>
            </a:r>
          </a:p>
          <a:p>
            <a:pPr marL="800100" lvl="2" indent="0">
              <a:buNone/>
            </a:pPr>
            <a:r>
              <a:rPr lang="en-US" sz="1400" dirty="0">
                <a:latin typeface="Consolas" panose="020B0609020204030204" pitchFamily="49" charset="0"/>
              </a:rPr>
              <a:t>        return x;</a:t>
            </a:r>
          </a:p>
          <a:p>
            <a:pPr marL="800100" lvl="2" indent="0">
              <a:buNone/>
            </a:pPr>
            <a:r>
              <a:rPr lang="en-US" sz="1400" dirty="0">
                <a:latin typeface="Consolas" panose="020B0609020204030204" pitchFamily="49" charset="0"/>
              </a:rPr>
              <a:t>    } else {</a:t>
            </a:r>
          </a:p>
          <a:p>
            <a:pPr marL="800100" lvl="2" indent="0">
              <a:buNone/>
            </a:pPr>
            <a:r>
              <a:rPr lang="en-US" sz="1400" dirty="0">
                <a:latin typeface="Consolas" panose="020B0609020204030204" pitchFamily="49" charset="0"/>
              </a:rPr>
              <a:t>        return y;</a:t>
            </a:r>
          </a:p>
          <a:p>
            <a:pPr marL="800100" lvl="2" indent="0">
              <a:buNone/>
            </a:pP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a:t>
            </a:r>
          </a:p>
          <a:p>
            <a:pPr marL="400050" lvl="1" indent="0">
              <a:buNone/>
            </a:pPr>
            <a:endParaRPr lang="en-CA" sz="1400" dirty="0">
              <a:latin typeface="Consolas" panose="020B0609020204030204" pitchFamily="49" charset="0"/>
            </a:endParaRPr>
          </a:p>
        </p:txBody>
      </p:sp>
      <p:sp>
        <p:nvSpPr>
          <p:cNvPr id="9" name="TextBox 8">
            <a:extLst>
              <a:ext uri="{FF2B5EF4-FFF2-40B4-BE49-F238E27FC236}">
                <a16:creationId xmlns:a16="http://schemas.microsoft.com/office/drawing/2014/main" id="{F4BCAEBB-3318-4F17-B245-135E5986DCA0}"/>
              </a:ext>
            </a:extLst>
          </p:cNvPr>
          <p:cNvSpPr txBox="1"/>
          <p:nvPr/>
        </p:nvSpPr>
        <p:spPr>
          <a:xfrm>
            <a:off x="3563888" y="5628495"/>
            <a:ext cx="4824536" cy="824841"/>
          </a:xfrm>
          <a:prstGeom prst="rect">
            <a:avLst/>
          </a:prstGeom>
          <a:noFill/>
        </p:spPr>
        <p:txBody>
          <a:bodyPr wrap="square">
            <a:spAutoFit/>
          </a:bodyPr>
          <a:lstStyle/>
          <a:p>
            <a:pPr marL="342900" lvl="1" algn="just" eaLnBrk="0" hangingPunct="0">
              <a:spcBef>
                <a:spcPct val="20000"/>
              </a:spcBef>
              <a:defRPr/>
            </a:pPr>
            <a:r>
              <a:rPr lang="en-US" sz="1400" dirty="0">
                <a:solidFill>
                  <a:prstClr val="black"/>
                </a:solidFill>
                <a:latin typeface="Consolas" panose="020B0609020204030204" pitchFamily="49" charset="0"/>
                <a:cs typeface="Arial" pitchFamily="34" charset="0"/>
              </a:rPr>
              <a:t>double </a:t>
            </a:r>
            <a:r>
              <a:rPr lang="en-US" sz="1400" dirty="0" err="1">
                <a:solidFill>
                  <a:prstClr val="black"/>
                </a:solidFill>
                <a:latin typeface="Consolas" panose="020B0609020204030204" pitchFamily="49" charset="0"/>
                <a:cs typeface="Arial" pitchFamily="34" charset="0"/>
              </a:rPr>
              <a:t>abs_sum</a:t>
            </a:r>
            <a:r>
              <a:rPr lang="en-US" sz="1400" dirty="0">
                <a:solidFill>
                  <a:prstClr val="black"/>
                </a:solidFill>
                <a:latin typeface="Consolas" panose="020B0609020204030204" pitchFamily="49" charset="0"/>
                <a:cs typeface="Arial" pitchFamily="34" charset="0"/>
              </a:rPr>
              <a:t>( double x, double y ) {</a:t>
            </a:r>
          </a:p>
          <a:p>
            <a:pPr marL="342900" lvl="1" algn="just" eaLnBrk="0" hangingPunct="0">
              <a:spcBef>
                <a:spcPct val="20000"/>
              </a:spcBef>
              <a:defRPr/>
            </a:pPr>
            <a:r>
              <a:rPr lang="en-US" sz="1400" dirty="0">
                <a:solidFill>
                  <a:prstClr val="black"/>
                </a:solidFill>
                <a:latin typeface="Consolas" panose="020B0609020204030204" pitchFamily="49" charset="0"/>
                <a:cs typeface="Arial" pitchFamily="34" charset="0"/>
              </a:rPr>
              <a:t>    return std::abs( x ) + std::abs( y );</a:t>
            </a:r>
          </a:p>
          <a:p>
            <a:pPr marL="342900" lvl="1" algn="just" eaLnBrk="0" hangingPunct="0">
              <a:spcBef>
                <a:spcPct val="20000"/>
              </a:spcBef>
              <a:defRPr/>
            </a:pPr>
            <a:r>
              <a:rPr lang="en-US" sz="1400" dirty="0">
                <a:solidFill>
                  <a:prstClr val="black"/>
                </a:solidFill>
                <a:latin typeface="Consolas" panose="020B0609020204030204" pitchFamily="49" charset="0"/>
                <a:cs typeface="Arial" pitchFamily="34" charset="0"/>
              </a:rPr>
              <a:t>}</a:t>
            </a:r>
            <a:endParaRPr lang="en-CA" sz="1400" dirty="0">
              <a:solidFill>
                <a:prstClr val="black"/>
              </a:solidFill>
              <a:latin typeface="Consolas" panose="020B0609020204030204" pitchFamily="49" charset="0"/>
              <a:cs typeface="Arial" pitchFamily="34" charset="0"/>
            </a:endParaRPr>
          </a:p>
        </p:txBody>
      </p:sp>
    </p:spTree>
    <p:extLst>
      <p:ext uri="{BB962C8B-B14F-4D97-AF65-F5344CB8AC3E}">
        <p14:creationId xmlns:p14="http://schemas.microsoft.com/office/powerpoint/2010/main" val="70237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standard library</a:t>
            </a:r>
          </a:p>
        </p:txBody>
      </p:sp>
      <p:sp>
        <p:nvSpPr>
          <p:cNvPr id="3" name="Content Placeholder 2"/>
          <p:cNvSpPr>
            <a:spLocks noGrp="1"/>
          </p:cNvSpPr>
          <p:nvPr>
            <p:ph idx="1"/>
          </p:nvPr>
        </p:nvSpPr>
        <p:spPr>
          <a:xfrm>
            <a:off x="457200" y="1600200"/>
            <a:ext cx="8686800" cy="4525963"/>
          </a:xfrm>
        </p:spPr>
        <p:txBody>
          <a:bodyPr/>
          <a:lstStyle/>
          <a:p>
            <a:pPr algn="l"/>
            <a:r>
              <a:rPr lang="en-CA" dirty="0"/>
              <a:t>In the standard library, there is a </a:t>
            </a:r>
          </a:p>
          <a:p>
            <a:pPr marL="800100" lvl="2" indent="0">
              <a:buNone/>
            </a:pPr>
            <a:r>
              <a:rPr lang="en-US" sz="1800" dirty="0">
                <a:latin typeface="Consolas" panose="020B0609020204030204" pitchFamily="49" charset="0"/>
              </a:rPr>
              <a:t>std::</a:t>
            </a:r>
            <a:r>
              <a:rPr lang="en-US" sz="1800" dirty="0" err="1">
                <a:latin typeface="Consolas" panose="020B0609020204030204" pitchFamily="49" charset="0"/>
              </a:rPr>
              <a:t>inner_product</a:t>
            </a:r>
            <a:r>
              <a:rPr lang="en-US" sz="1800" dirty="0">
                <a:latin typeface="Consolas" panose="020B0609020204030204" pitchFamily="49" charset="0"/>
              </a:rPr>
              <a:t>(…)</a:t>
            </a:r>
          </a:p>
          <a:p>
            <a:pPr marL="0" indent="0" algn="l">
              <a:buNone/>
            </a:pPr>
            <a:r>
              <a:rPr lang="en-CA" dirty="0"/>
              <a:t>      in the header</a:t>
            </a:r>
          </a:p>
          <a:p>
            <a:pPr marL="800100" lvl="2" indent="0">
              <a:buNone/>
            </a:pPr>
            <a:r>
              <a:rPr lang="en-US" sz="1800" dirty="0">
                <a:latin typeface="Consolas" panose="020B0609020204030204" pitchFamily="49" charset="0"/>
              </a:rPr>
              <a:t>#include &lt;numeric&gt;</a:t>
            </a:r>
          </a:p>
          <a:p>
            <a:pPr marL="800100" lvl="2" indent="0">
              <a:buNone/>
            </a:pPr>
            <a:endParaRPr lang="en-CA" sz="1400" dirty="0">
              <a:latin typeface="Consolas" panose="020B0609020204030204" pitchFamily="49" charset="0"/>
            </a:endParaRPr>
          </a:p>
          <a:p>
            <a:pPr marL="800100" lvl="2" indent="0">
              <a:buNone/>
            </a:pPr>
            <a:endParaRPr lang="en-CA" sz="1400" dirty="0">
              <a:latin typeface="Consolas" panose="020B0609020204030204" pitchFamily="49" charset="0"/>
            </a:endParaRPr>
          </a:p>
          <a:p>
            <a:pPr lvl="1" algn="l"/>
            <a:r>
              <a:rPr lang="en-US" dirty="0"/>
              <a:t>Again, despite it appearing there are many function evaluations,</a:t>
            </a:r>
            <a:br>
              <a:rPr lang="en-US" dirty="0"/>
            </a:br>
            <a:r>
              <a:rPr lang="en-US" dirty="0"/>
              <a:t>	a good compiler will eliminate these and simply inline these operations</a:t>
            </a:r>
            <a:endParaRPr lang="en-US" sz="1600" dirty="0">
              <a:latin typeface="Consolas" panose="020B0609020204030204" pitchFamily="49" charset="0"/>
            </a:endParaRPr>
          </a:p>
          <a:p>
            <a:pPr lvl="1" algn="l"/>
            <a:r>
              <a:rPr lang="en-US"/>
              <a:t>Rather than </a:t>
            </a:r>
            <a:r>
              <a:rPr lang="en-US" dirty="0"/>
              <a:t>passing an array pointer and indices,</a:t>
            </a:r>
            <a:br>
              <a:rPr lang="en-US" dirty="0"/>
            </a:br>
            <a:r>
              <a:rPr lang="en-US" dirty="0"/>
              <a:t>	you pass the addresses of </a:t>
            </a:r>
            <a:r>
              <a:rPr lang="en-US" dirty="0">
                <a:latin typeface="Consolas" panose="020B0609020204030204" pitchFamily="49" charset="0"/>
              </a:rPr>
              <a:t>array[begin]</a:t>
            </a:r>
            <a:r>
              <a:rPr lang="en-US" dirty="0"/>
              <a:t> and </a:t>
            </a:r>
            <a:r>
              <a:rPr lang="en-US" dirty="0">
                <a:latin typeface="Consolas" panose="020B0609020204030204" pitchFamily="49" charset="0"/>
              </a:rPr>
              <a:t>array[end]</a:t>
            </a:r>
          </a:p>
          <a:p>
            <a:pPr marL="800100" lvl="2" indent="0">
              <a:buNone/>
            </a:pPr>
            <a:endParaRPr lang="en-CA" sz="1400" dirty="0">
              <a:latin typeface="Consolas" panose="020B0609020204030204" pitchFamily="49" charset="0"/>
            </a:endParaRPr>
          </a:p>
        </p:txBody>
      </p:sp>
    </p:spTree>
    <p:extLst>
      <p:ext uri="{BB962C8B-B14F-4D97-AF65-F5344CB8AC3E}">
        <p14:creationId xmlns:p14="http://schemas.microsoft.com/office/powerpoint/2010/main" val="323716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Have reviewed the inner product</a:t>
            </a:r>
            <a:endParaRPr lang="en-CA" dirty="0">
              <a:latin typeface="Consolas" panose="020B0609020204030204" pitchFamily="49" charset="0"/>
              <a:cs typeface="Consolas" panose="020B0609020204030204" pitchFamily="49" charset="0"/>
            </a:endParaRPr>
          </a:p>
          <a:p>
            <a:pPr lvl="1"/>
            <a:r>
              <a:rPr lang="en-CA" dirty="0"/>
              <a:t>Have seen an implementation</a:t>
            </a:r>
          </a:p>
          <a:p>
            <a:pPr lvl="1"/>
            <a:r>
              <a:rPr lang="en-CA" dirty="0"/>
              <a:t>Know how to generalizing the ranges</a:t>
            </a:r>
          </a:p>
          <a:p>
            <a:pPr lvl="1"/>
            <a:r>
              <a:rPr lang="en-CA" dirty="0"/>
              <a:t>Understand how to generalize the operations and use this</a:t>
            </a:r>
          </a:p>
          <a:p>
            <a:pPr lvl="1"/>
            <a:endParaRPr lang="en-CA" dirty="0"/>
          </a:p>
        </p:txBody>
      </p:sp>
    </p:spTree>
    <p:extLst>
      <p:ext uri="{BB962C8B-B14F-4D97-AF65-F5344CB8AC3E}">
        <p14:creationId xmlns:p14="http://schemas.microsoft.com/office/powerpoint/2010/main" val="344654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https://www.cplusplus.com/reference/numeric/inner_product/</a:t>
            </a:r>
          </a:p>
          <a:p>
            <a:pPr marL="0" indent="0">
              <a:buNone/>
            </a:pPr>
            <a:r>
              <a:rPr lang="en-CA" sz="1800"/>
              <a:t>[2]	https://en.cppreference.com/w/cpp/algorithm/inner_product</a:t>
            </a:r>
            <a:endParaRPr lang="en-CA" sz="1800" dirty="0"/>
          </a:p>
        </p:txBody>
      </p:sp>
    </p:spTree>
    <p:extLst>
      <p:ext uri="{BB962C8B-B14F-4D97-AF65-F5344CB8AC3E}">
        <p14:creationId xmlns:p14="http://schemas.microsoft.com/office/powerpoint/2010/main" val="161543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Review the inner product</a:t>
            </a:r>
          </a:p>
          <a:p>
            <a:pPr lvl="1"/>
            <a:r>
              <a:rPr lang="en-CA" dirty="0"/>
              <a:t>Implement it in C++</a:t>
            </a:r>
          </a:p>
          <a:p>
            <a:pPr lvl="1"/>
            <a:r>
              <a:rPr lang="en-CA" dirty="0"/>
              <a:t>Consider how to generalize the ranges</a:t>
            </a:r>
          </a:p>
          <a:p>
            <a:pPr lvl="1"/>
            <a:r>
              <a:rPr lang="en-CA" dirty="0"/>
              <a:t>Consider how to generalize the functions</a:t>
            </a:r>
          </a:p>
          <a:p>
            <a:pPr lvl="1"/>
            <a:endParaRPr lang="en-CA" dirty="0"/>
          </a:p>
        </p:txBody>
      </p:sp>
    </p:spTree>
    <p:extLst>
      <p:ext uri="{BB962C8B-B14F-4D97-AF65-F5344CB8AC3E}">
        <p14:creationId xmlns:p14="http://schemas.microsoft.com/office/powerpoint/2010/main" val="385744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lstStyle/>
          <a:p>
            <a:pPr algn="l"/>
            <a:r>
              <a:rPr lang="en-US" dirty="0"/>
              <a:t>In linear algebra,</a:t>
            </a:r>
            <a:br>
              <a:rPr lang="en-US" dirty="0"/>
            </a:br>
            <a:r>
              <a:rPr lang="en-US" dirty="0"/>
              <a:t>               you have already seen the inner product of two vectors:</a:t>
            </a:r>
          </a:p>
          <a:p>
            <a:pPr lvl="1"/>
            <a:r>
              <a:rPr lang="en-US" dirty="0"/>
              <a:t>The sum of the pairwise products of the entries</a:t>
            </a:r>
            <a:endParaRPr lang="en-CA" dirty="0"/>
          </a:p>
          <a:p>
            <a:pPr lvl="1"/>
            <a:r>
              <a:rPr lang="en-US" dirty="0"/>
              <a:t>We could implement this in C++ for arguments that are arrays</a:t>
            </a:r>
            <a:endParaRPr lang="en-CA" dirty="0"/>
          </a:p>
        </p:txBody>
      </p:sp>
    </p:spTree>
    <p:extLst>
      <p:ext uri="{BB962C8B-B14F-4D97-AF65-F5344CB8AC3E}">
        <p14:creationId xmlns:p14="http://schemas.microsoft.com/office/powerpoint/2010/main" val="104728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Implementing the inner product</a:t>
            </a:r>
          </a:p>
        </p:txBody>
      </p:sp>
      <p:sp>
        <p:nvSpPr>
          <p:cNvPr id="3" name="Content Placeholder 2"/>
          <p:cNvSpPr>
            <a:spLocks noGrp="1"/>
          </p:cNvSpPr>
          <p:nvPr>
            <p:ph idx="1"/>
          </p:nvPr>
        </p:nvSpPr>
        <p:spPr/>
        <p:txBody>
          <a:bodyPr/>
          <a:lstStyle/>
          <a:p>
            <a:r>
              <a:rPr lang="en-CA" dirty="0"/>
              <a:t>For example,</a:t>
            </a:r>
          </a:p>
          <a:p>
            <a:pPr marL="400050" lvl="1" indent="0">
              <a:buNone/>
            </a:pPr>
            <a:r>
              <a:rPr lang="en-US" sz="1600" dirty="0">
                <a:latin typeface="Consolas" panose="020B0609020204030204" pitchFamily="49" charset="0"/>
              </a:rPr>
              <a:t>double </a:t>
            </a:r>
            <a:r>
              <a:rPr lang="en-US" sz="1600" dirty="0" err="1">
                <a:latin typeface="Consolas" panose="020B0609020204030204" pitchFamily="49" charset="0"/>
              </a:rPr>
              <a:t>inner_product</a:t>
            </a:r>
            <a:r>
              <a:rPr lang="en-US" sz="1600" dirty="0">
                <a:latin typeface="Consolas" panose="020B0609020204030204" pitchFamily="49" charset="0"/>
              </a:rPr>
              <a:t>( double array1[],</a:t>
            </a:r>
          </a:p>
          <a:p>
            <a:pPr marL="400050" lvl="1" indent="0">
              <a:buNone/>
            </a:pPr>
            <a:r>
              <a:rPr lang="en-US" sz="1600" dirty="0">
                <a:latin typeface="Consolas" panose="020B0609020204030204" pitchFamily="49" charset="0"/>
              </a:rPr>
              <a:t>                      double array2[],</a:t>
            </a:r>
          </a:p>
          <a:p>
            <a:pPr marL="400050" lvl="1" indent="0">
              <a:buNone/>
            </a:pPr>
            <a:r>
              <a:rPr lang="en-US" sz="1600" dirty="0">
                <a:latin typeface="Consolas" panose="020B0609020204030204" pitchFamily="49" charset="0"/>
              </a:rPr>
              <a:t>                      std::</a:t>
            </a:r>
            <a:r>
              <a:rPr lang="en-US" sz="1600" dirty="0" err="1">
                <a:latin typeface="Consolas" panose="020B0609020204030204" pitchFamily="49" charset="0"/>
              </a:rPr>
              <a:t>size_t</a:t>
            </a:r>
            <a:r>
              <a:rPr lang="en-US" sz="1600" dirty="0">
                <a:latin typeface="Consolas" panose="020B0609020204030204" pitchFamily="49" charset="0"/>
              </a:rPr>
              <a:t> capacity ) {</a:t>
            </a:r>
          </a:p>
          <a:p>
            <a:pPr marL="400050" lvl="1" indent="0">
              <a:buNone/>
            </a:pPr>
            <a:r>
              <a:rPr lang="en-US" sz="1600" dirty="0">
                <a:latin typeface="Consolas" panose="020B0609020204030204" pitchFamily="49" charset="0"/>
              </a:rPr>
              <a:t>    double result{ 0.0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for ( std::</a:t>
            </a:r>
            <a:r>
              <a:rPr lang="en-US" sz="1600" dirty="0" err="1">
                <a:latin typeface="Consolas" panose="020B0609020204030204" pitchFamily="49" charset="0"/>
              </a:rPr>
              <a:t>size_t</a:t>
            </a:r>
            <a:r>
              <a:rPr lang="en-US" sz="1600" dirty="0">
                <a:latin typeface="Consolas" panose="020B0609020204030204" pitchFamily="49" charset="0"/>
              </a:rPr>
              <a:t> k{0}; k &lt; capacity; ++k ) {</a:t>
            </a:r>
          </a:p>
          <a:p>
            <a:pPr marL="400050" lvl="1" indent="0">
              <a:buNone/>
            </a:pPr>
            <a:r>
              <a:rPr lang="en-US" sz="1600" dirty="0">
                <a:latin typeface="Consolas" panose="020B0609020204030204" pitchFamily="49" charset="0"/>
              </a:rPr>
              <a:t>        result += array1[k]*array2[k];</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return result;</a:t>
            </a:r>
          </a:p>
          <a:p>
            <a:pPr marL="400050" lvl="1" indent="0">
              <a:buNone/>
            </a:pPr>
            <a:r>
              <a:rPr lang="en-US" sz="1600" dirty="0">
                <a:latin typeface="Consolas" panose="020B0609020204030204" pitchFamily="49" charset="0"/>
              </a:rPr>
              <a:t>}</a:t>
            </a:r>
            <a:endParaRPr lang="en-CA" sz="1600" dirty="0">
              <a:latin typeface="Consolas" panose="020B0609020204030204" pitchFamily="49" charset="0"/>
            </a:endParaRPr>
          </a:p>
        </p:txBody>
      </p:sp>
    </p:spTree>
    <p:extLst>
      <p:ext uri="{BB962C8B-B14F-4D97-AF65-F5344CB8AC3E}">
        <p14:creationId xmlns:p14="http://schemas.microsoft.com/office/powerpoint/2010/main" val="315431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range</a:t>
            </a:r>
          </a:p>
        </p:txBody>
      </p:sp>
      <p:sp>
        <p:nvSpPr>
          <p:cNvPr id="3" name="Content Placeholder 2"/>
          <p:cNvSpPr>
            <a:spLocks noGrp="1"/>
          </p:cNvSpPr>
          <p:nvPr>
            <p:ph idx="1"/>
          </p:nvPr>
        </p:nvSpPr>
        <p:spPr>
          <a:xfrm>
            <a:off x="457200" y="1600200"/>
            <a:ext cx="8579296" cy="4525963"/>
          </a:xfrm>
        </p:spPr>
        <p:txBody>
          <a:bodyPr/>
          <a:lstStyle/>
          <a:p>
            <a:pPr algn="l"/>
            <a:r>
              <a:rPr lang="en-CA" dirty="0"/>
              <a:t>We could, however, allow the inner product to be taken</a:t>
            </a:r>
            <a:br>
              <a:rPr lang="en-CA" dirty="0"/>
            </a:br>
            <a:r>
              <a:rPr lang="en-CA" dirty="0"/>
              <a:t>along arbitrary ranges of the arrays:</a:t>
            </a:r>
          </a:p>
          <a:p>
            <a:pPr marL="400050" lvl="1" indent="0">
              <a:buNone/>
            </a:pPr>
            <a:r>
              <a:rPr lang="en-US" sz="1600" dirty="0">
                <a:latin typeface="Consolas" panose="020B0609020204030204" pitchFamily="49" charset="0"/>
              </a:rPr>
              <a:t>double </a:t>
            </a:r>
            <a:r>
              <a:rPr lang="en-US" sz="1600" dirty="0" err="1">
                <a:latin typeface="Consolas" panose="020B0609020204030204" pitchFamily="49" charset="0"/>
              </a:rPr>
              <a:t>inner_product</a:t>
            </a:r>
            <a:r>
              <a:rPr lang="en-US" sz="1600" dirty="0">
                <a:latin typeface="Consolas" panose="020B0609020204030204" pitchFamily="49" charset="0"/>
              </a:rPr>
              <a:t>(</a:t>
            </a:r>
          </a:p>
          <a:p>
            <a:pPr marL="400050" lvl="1" indent="0">
              <a:buNone/>
            </a:pPr>
            <a:r>
              <a:rPr lang="en-US" sz="1600" dirty="0">
                <a:latin typeface="Consolas" panose="020B0609020204030204" pitchFamily="49" charset="0"/>
              </a:rPr>
              <a:t>    double array1[], std::</a:t>
            </a:r>
            <a:r>
              <a:rPr lang="en-US" sz="1600" dirty="0" err="1">
                <a:latin typeface="Consolas" panose="020B0609020204030204" pitchFamily="49" charset="0"/>
              </a:rPr>
              <a:t>size_t</a:t>
            </a:r>
            <a:r>
              <a:rPr lang="en-US" sz="1600" dirty="0">
                <a:latin typeface="Consolas" panose="020B0609020204030204" pitchFamily="49" charset="0"/>
              </a:rPr>
              <a:t> begin1, std::</a:t>
            </a:r>
            <a:r>
              <a:rPr lang="en-US" sz="1600" dirty="0" err="1">
                <a:latin typeface="Consolas" panose="020B0609020204030204" pitchFamily="49" charset="0"/>
              </a:rPr>
              <a:t>size_t</a:t>
            </a:r>
            <a:r>
              <a:rPr lang="en-US" sz="1600" dirty="0">
                <a:latin typeface="Consolas" panose="020B0609020204030204" pitchFamily="49" charset="0"/>
              </a:rPr>
              <a:t> end1,</a:t>
            </a:r>
          </a:p>
          <a:p>
            <a:pPr marL="400050" lvl="1" indent="0">
              <a:buNone/>
            </a:pPr>
            <a:r>
              <a:rPr lang="en-US" sz="1600" dirty="0">
                <a:latin typeface="Consolas" panose="020B0609020204030204" pitchFamily="49" charset="0"/>
              </a:rPr>
              <a:t>    double array2[], std::</a:t>
            </a:r>
            <a:r>
              <a:rPr lang="en-US" sz="1600" dirty="0" err="1">
                <a:latin typeface="Consolas" panose="020B0609020204030204" pitchFamily="49" charset="0"/>
              </a:rPr>
              <a:t>size_t</a:t>
            </a:r>
            <a:r>
              <a:rPr lang="en-US" sz="1600" dirty="0">
                <a:latin typeface="Consolas" panose="020B0609020204030204" pitchFamily="49" charset="0"/>
              </a:rPr>
              <a:t> begin2</a:t>
            </a:r>
          </a:p>
          <a:p>
            <a:pPr marL="400050" lvl="1" indent="0">
              <a:buNone/>
            </a:pPr>
            <a:r>
              <a:rPr lang="en-US" sz="1600" dirty="0">
                <a:latin typeface="Consolas" panose="020B0609020204030204" pitchFamily="49" charset="0"/>
              </a:rPr>
              <a:t>) {</a:t>
            </a:r>
          </a:p>
          <a:p>
            <a:pPr marL="400050" lvl="1" indent="0">
              <a:buNone/>
            </a:pPr>
            <a:r>
              <a:rPr lang="en-US" sz="1600" dirty="0">
                <a:latin typeface="Consolas" panose="020B0609020204030204" pitchFamily="49" charset="0"/>
              </a:rPr>
              <a:t>    double result{ 0.0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for ( std::</a:t>
            </a:r>
            <a:r>
              <a:rPr lang="en-US" sz="1600" dirty="0" err="1">
                <a:latin typeface="Consolas" panose="020B0609020204030204" pitchFamily="49" charset="0"/>
              </a:rPr>
              <a:t>size_t</a:t>
            </a:r>
            <a:r>
              <a:rPr lang="en-US" sz="1600" dirty="0">
                <a:latin typeface="Consolas" panose="020B0609020204030204" pitchFamily="49" charset="0"/>
              </a:rPr>
              <a:t> k1{begin1}, k2{begin2}; k1 &lt; end1; ++k1, ++k2 ) {</a:t>
            </a:r>
          </a:p>
          <a:p>
            <a:pPr marL="400050" lvl="1" indent="0">
              <a:buNone/>
            </a:pPr>
            <a:r>
              <a:rPr lang="en-US" sz="1600" dirty="0">
                <a:latin typeface="Consolas" panose="020B0609020204030204" pitchFamily="49" charset="0"/>
              </a:rPr>
              <a:t>        result += array1[k1]*array2[k2];</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return result;</a:t>
            </a:r>
          </a:p>
          <a:p>
            <a:pPr marL="400050" lvl="1" indent="0">
              <a:buNone/>
            </a:pPr>
            <a:r>
              <a:rPr lang="en-US" sz="1600" dirty="0">
                <a:latin typeface="Consolas" panose="020B0609020204030204" pitchFamily="49" charset="0"/>
              </a:rPr>
              <a:t>}</a:t>
            </a:r>
            <a:endParaRPr lang="en-CA" sz="1600" dirty="0">
              <a:latin typeface="Consolas" panose="020B0609020204030204" pitchFamily="49" charset="0"/>
            </a:endParaRPr>
          </a:p>
        </p:txBody>
      </p:sp>
      <p:sp>
        <p:nvSpPr>
          <p:cNvPr id="4" name="TextBox 3">
            <a:extLst>
              <a:ext uri="{FF2B5EF4-FFF2-40B4-BE49-F238E27FC236}">
                <a16:creationId xmlns:a16="http://schemas.microsoft.com/office/drawing/2014/main" id="{BFFABC1F-7F94-43AF-8EBD-D386A19DF1AA}"/>
              </a:ext>
            </a:extLst>
          </p:cNvPr>
          <p:cNvSpPr txBox="1"/>
          <p:nvPr/>
        </p:nvSpPr>
        <p:spPr>
          <a:xfrm>
            <a:off x="3851920" y="5662394"/>
            <a:ext cx="3966150" cy="646331"/>
          </a:xfrm>
          <a:prstGeom prst="rect">
            <a:avLst/>
          </a:prstGeom>
          <a:noFill/>
        </p:spPr>
        <p:txBody>
          <a:bodyPr wrap="none" rtlCol="0">
            <a:spAutoFit/>
          </a:bodyPr>
          <a:lstStyle/>
          <a:p>
            <a:r>
              <a:rPr lang="en-CA" dirty="0">
                <a:solidFill>
                  <a:srgbClr val="0070C0"/>
                </a:solidFill>
                <a:latin typeface="Georgia" panose="02040502050405020303" pitchFamily="18" charset="0"/>
              </a:rPr>
              <a:t>If will assume </a:t>
            </a:r>
            <a:r>
              <a:rPr lang="en-US" sz="1800" dirty="0">
                <a:solidFill>
                  <a:srgbClr val="0070C0"/>
                </a:solidFill>
                <a:latin typeface="Consolas" panose="020B0609020204030204" pitchFamily="49" charset="0"/>
              </a:rPr>
              <a:t>array2[k2]</a:t>
            </a:r>
            <a:r>
              <a:rPr lang="en-CA" dirty="0">
                <a:solidFill>
                  <a:srgbClr val="0070C0"/>
                </a:solidFill>
                <a:latin typeface="Georgia" panose="02040502050405020303" pitchFamily="18" charset="0"/>
              </a:rPr>
              <a:t> is defined</a:t>
            </a:r>
            <a:br>
              <a:rPr lang="en-CA" dirty="0">
                <a:solidFill>
                  <a:srgbClr val="0070C0"/>
                </a:solidFill>
                <a:latin typeface="Georgia" panose="02040502050405020303" pitchFamily="18" charset="0"/>
              </a:rPr>
            </a:br>
            <a:r>
              <a:rPr lang="en-CA" dirty="0">
                <a:solidFill>
                  <a:srgbClr val="0070C0"/>
                </a:solidFill>
                <a:latin typeface="Georgia" panose="02040502050405020303" pitchFamily="18" charset="0"/>
              </a:rPr>
              <a:t>for the same width as for </a:t>
            </a:r>
            <a:r>
              <a:rPr lang="en-CA" dirty="0">
                <a:solidFill>
                  <a:srgbClr val="0070C0"/>
                </a:solidFill>
                <a:latin typeface="Consolas" panose="020B0609020204030204" pitchFamily="49" charset="0"/>
              </a:rPr>
              <a:t>array1</a:t>
            </a:r>
            <a:endParaRPr lang="en-US"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30963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operations</a:t>
            </a:r>
          </a:p>
        </p:txBody>
      </p:sp>
      <p:sp>
        <p:nvSpPr>
          <p:cNvPr id="3" name="Content Placeholder 2"/>
          <p:cNvSpPr>
            <a:spLocks noGrp="1"/>
          </p:cNvSpPr>
          <p:nvPr>
            <p:ph idx="1"/>
          </p:nvPr>
        </p:nvSpPr>
        <p:spPr>
          <a:xfrm>
            <a:off x="457200" y="1600200"/>
            <a:ext cx="8579296" cy="4525963"/>
          </a:xfrm>
        </p:spPr>
        <p:txBody>
          <a:bodyPr/>
          <a:lstStyle/>
          <a:p>
            <a:pPr algn="l"/>
            <a:r>
              <a:rPr lang="en-CA" dirty="0"/>
              <a:t>Suppose, however, we wanted a different pair-wise operation,</a:t>
            </a:r>
            <a:br>
              <a:rPr lang="en-CA" dirty="0"/>
            </a:br>
            <a:r>
              <a:rPr lang="en-CA" dirty="0"/>
              <a:t>   and a different means of collating the information from these results</a:t>
            </a:r>
          </a:p>
          <a:p>
            <a:pPr marL="400050" lvl="1" indent="0">
              <a:buNone/>
            </a:pPr>
            <a:r>
              <a:rPr lang="en-US" sz="1600" dirty="0">
                <a:latin typeface="Consolas" panose="020B0609020204030204" pitchFamily="49" charset="0"/>
              </a:rPr>
              <a:t>double </a:t>
            </a:r>
            <a:r>
              <a:rPr lang="en-US" sz="1600" dirty="0" err="1">
                <a:latin typeface="Consolas" panose="020B0609020204030204" pitchFamily="49" charset="0"/>
              </a:rPr>
              <a:t>inner_product</a:t>
            </a:r>
            <a:r>
              <a:rPr lang="en-US" sz="1600" dirty="0">
                <a:latin typeface="Consolas" panose="020B0609020204030204" pitchFamily="49" charset="0"/>
              </a:rPr>
              <a:t>(</a:t>
            </a:r>
          </a:p>
          <a:p>
            <a:pPr marL="400050" lvl="1" indent="0">
              <a:buNone/>
            </a:pPr>
            <a:r>
              <a:rPr lang="en-US" sz="1600" dirty="0">
                <a:latin typeface="Consolas" panose="020B0609020204030204" pitchFamily="49" charset="0"/>
              </a:rPr>
              <a:t>    double array1[], std::</a:t>
            </a:r>
            <a:r>
              <a:rPr lang="en-US" sz="1600" dirty="0" err="1">
                <a:latin typeface="Consolas" panose="020B0609020204030204" pitchFamily="49" charset="0"/>
              </a:rPr>
              <a:t>size_t</a:t>
            </a:r>
            <a:r>
              <a:rPr lang="en-US" sz="1600" dirty="0">
                <a:latin typeface="Consolas" panose="020B0609020204030204" pitchFamily="49" charset="0"/>
              </a:rPr>
              <a:t> begin1, std::</a:t>
            </a:r>
            <a:r>
              <a:rPr lang="en-US" sz="1600" dirty="0" err="1">
                <a:latin typeface="Consolas" panose="020B0609020204030204" pitchFamily="49" charset="0"/>
              </a:rPr>
              <a:t>size_t</a:t>
            </a:r>
            <a:r>
              <a:rPr lang="en-US" sz="1600" dirty="0">
                <a:latin typeface="Consolas" panose="020B0609020204030204" pitchFamily="49" charset="0"/>
              </a:rPr>
              <a:t> end1,</a:t>
            </a:r>
          </a:p>
          <a:p>
            <a:pPr marL="400050" lvl="1" indent="0">
              <a:buNone/>
            </a:pPr>
            <a:r>
              <a:rPr lang="en-US" sz="1600" dirty="0">
                <a:latin typeface="Consolas" panose="020B0609020204030204" pitchFamily="49" charset="0"/>
              </a:rPr>
              <a:t>    double array2[], std::</a:t>
            </a:r>
            <a:r>
              <a:rPr lang="en-US" sz="1600" dirty="0" err="1">
                <a:latin typeface="Consolas" panose="020B0609020204030204" pitchFamily="49" charset="0"/>
              </a:rPr>
              <a:t>size_t</a:t>
            </a:r>
            <a:r>
              <a:rPr lang="en-US" sz="1600" dirty="0">
                <a:latin typeface="Consolas" panose="020B0609020204030204" pitchFamily="49" charset="0"/>
              </a:rPr>
              <a:t> begin2</a:t>
            </a:r>
          </a:p>
          <a:p>
            <a:pPr marL="400050" lvl="1" indent="0">
              <a:buNone/>
            </a:pPr>
            <a:r>
              <a:rPr lang="en-US" sz="1600" dirty="0">
                <a:latin typeface="Consolas" panose="020B0609020204030204" pitchFamily="49" charset="0"/>
              </a:rPr>
              <a:t>) {</a:t>
            </a:r>
          </a:p>
          <a:p>
            <a:pPr marL="400050" lvl="1" indent="0">
              <a:buNone/>
            </a:pPr>
            <a:r>
              <a:rPr lang="en-US" sz="1600" dirty="0">
                <a:latin typeface="Consolas" panose="020B0609020204030204" pitchFamily="49" charset="0"/>
              </a:rPr>
              <a:t>    double result{ 0.0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for ( std::</a:t>
            </a:r>
            <a:r>
              <a:rPr lang="en-US" sz="1600" dirty="0" err="1">
                <a:latin typeface="Consolas" panose="020B0609020204030204" pitchFamily="49" charset="0"/>
              </a:rPr>
              <a:t>size_t</a:t>
            </a:r>
            <a:r>
              <a:rPr lang="en-US" sz="1600" dirty="0">
                <a:latin typeface="Consolas" panose="020B0609020204030204" pitchFamily="49" charset="0"/>
              </a:rPr>
              <a:t> k1{begin1}, k2{begin2}; k1 &lt; end1; ++k1, ++k2 ) {</a:t>
            </a:r>
          </a:p>
          <a:p>
            <a:pPr marL="400050" lvl="1" indent="0">
              <a:buNone/>
            </a:pPr>
            <a:r>
              <a:rPr lang="en-US" sz="1600" dirty="0">
                <a:latin typeface="Consolas" panose="020B0609020204030204" pitchFamily="49" charset="0"/>
              </a:rPr>
              <a:t>        result += array1[k1]*array2[k2];</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return result;</a:t>
            </a:r>
          </a:p>
          <a:p>
            <a:pPr marL="400050" lvl="1" indent="0">
              <a:buNone/>
            </a:pPr>
            <a:r>
              <a:rPr lang="en-US" sz="1600" dirty="0">
                <a:latin typeface="Consolas" panose="020B0609020204030204" pitchFamily="49" charset="0"/>
              </a:rPr>
              <a:t>}</a:t>
            </a:r>
          </a:p>
          <a:p>
            <a:pPr marL="400050" lvl="1" indent="0">
              <a:buNone/>
            </a:pPr>
            <a:endParaRPr lang="en-US" sz="1600" dirty="0">
              <a:latin typeface="Consolas" panose="020B0609020204030204" pitchFamily="49" charset="0"/>
            </a:endParaRPr>
          </a:p>
          <a:p>
            <a:pPr lvl="1" algn="l"/>
            <a:r>
              <a:rPr lang="en-CA" dirty="0"/>
              <a:t>Recall, however, that the choice of using pairwise multiplication</a:t>
            </a:r>
            <a:br>
              <a:rPr lang="en-CA" dirty="0"/>
            </a:br>
            <a:r>
              <a:rPr lang="en-CA" dirty="0"/>
              <a:t>and summing the results is arbitrary</a:t>
            </a:r>
            <a:endParaRPr lang="en-CA" dirty="0">
              <a:latin typeface="Consolas" panose="020B0609020204030204" pitchFamily="49" charset="0"/>
              <a:cs typeface="Consolas" panose="020B0609020204030204" pitchFamily="49"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endParaRPr>
          </a:p>
        </p:txBody>
      </p:sp>
    </p:spTree>
    <p:extLst>
      <p:ext uri="{BB962C8B-B14F-4D97-AF65-F5344CB8AC3E}">
        <p14:creationId xmlns:p14="http://schemas.microsoft.com/office/powerpoint/2010/main" val="338445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operations</a:t>
            </a:r>
          </a:p>
        </p:txBody>
      </p:sp>
      <p:sp>
        <p:nvSpPr>
          <p:cNvPr id="3" name="Content Placeholder 2"/>
          <p:cNvSpPr>
            <a:spLocks noGrp="1"/>
          </p:cNvSpPr>
          <p:nvPr>
            <p:ph idx="1"/>
          </p:nvPr>
        </p:nvSpPr>
        <p:spPr>
          <a:xfrm>
            <a:off x="457200" y="1600200"/>
            <a:ext cx="8579296" cy="4525963"/>
          </a:xfrm>
        </p:spPr>
        <p:txBody>
          <a:bodyPr/>
          <a:lstStyle/>
          <a:p>
            <a:pPr algn="l"/>
            <a:r>
              <a:rPr lang="en-CA" dirty="0"/>
              <a:t>We could let the user pass two bivariate functions</a:t>
            </a:r>
          </a:p>
          <a:p>
            <a:pPr marL="400050" lvl="1" indent="0">
              <a:buNone/>
            </a:pPr>
            <a:r>
              <a:rPr lang="en-US" sz="1600" dirty="0">
                <a:latin typeface="Consolas" panose="020B0609020204030204" pitchFamily="49" charset="0"/>
              </a:rPr>
              <a:t>	double sum( double x, double y ) {</a:t>
            </a:r>
          </a:p>
          <a:p>
            <a:pPr marL="400050" lvl="1" indent="0">
              <a:buNone/>
            </a:pPr>
            <a:r>
              <a:rPr lang="en-US" sz="1600" dirty="0">
                <a:latin typeface="Consolas" panose="020B0609020204030204" pitchFamily="49" charset="0"/>
              </a:rPr>
              <a:t>	    return x + y;</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double product( double x, double y ) {</a:t>
            </a:r>
          </a:p>
          <a:p>
            <a:pPr marL="400050" lvl="1" indent="0">
              <a:buNone/>
            </a:pPr>
            <a:r>
              <a:rPr lang="en-US" sz="1600" dirty="0">
                <a:latin typeface="Consolas" panose="020B0609020204030204" pitchFamily="49" charset="0"/>
              </a:rPr>
              <a:t>	    return x*y;</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endParaRPr lang="en-CA" sz="1600" dirty="0">
              <a:latin typeface="Consolas" panose="020B0609020204030204" pitchFamily="49" charset="0"/>
            </a:endParaRPr>
          </a:p>
        </p:txBody>
      </p:sp>
    </p:spTree>
    <p:extLst>
      <p:ext uri="{BB962C8B-B14F-4D97-AF65-F5344CB8AC3E}">
        <p14:creationId xmlns:p14="http://schemas.microsoft.com/office/powerpoint/2010/main" val="218099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operations</a:t>
            </a:r>
          </a:p>
        </p:txBody>
      </p:sp>
      <p:sp>
        <p:nvSpPr>
          <p:cNvPr id="3" name="Content Placeholder 2"/>
          <p:cNvSpPr>
            <a:spLocks noGrp="1"/>
          </p:cNvSpPr>
          <p:nvPr>
            <p:ph idx="1"/>
          </p:nvPr>
        </p:nvSpPr>
        <p:spPr>
          <a:xfrm>
            <a:off x="457200" y="1600200"/>
            <a:ext cx="8579296" cy="4525963"/>
          </a:xfrm>
        </p:spPr>
        <p:txBody>
          <a:bodyPr/>
          <a:lstStyle/>
          <a:p>
            <a:pPr algn="l"/>
            <a:r>
              <a:rPr lang="en-CA" dirty="0"/>
              <a:t>We would then call these functions:</a:t>
            </a:r>
          </a:p>
          <a:p>
            <a:pPr marL="400050" lvl="1" indent="0">
              <a:buNone/>
            </a:pPr>
            <a:r>
              <a:rPr lang="en-US" sz="1600" dirty="0">
                <a:latin typeface="Consolas" panose="020B0609020204030204" pitchFamily="49" charset="0"/>
              </a:rPr>
              <a:t>double </a:t>
            </a:r>
            <a:r>
              <a:rPr lang="en-US" sz="1600" dirty="0" err="1">
                <a:latin typeface="Consolas" panose="020B0609020204030204" pitchFamily="49" charset="0"/>
              </a:rPr>
              <a:t>inner_product</a:t>
            </a:r>
            <a:r>
              <a:rPr lang="en-US" sz="1600" dirty="0">
                <a:latin typeface="Consolas" panose="020B0609020204030204" pitchFamily="49" charset="0"/>
              </a:rPr>
              <a:t>(</a:t>
            </a:r>
          </a:p>
          <a:p>
            <a:pPr marL="400050" lvl="1" indent="0">
              <a:buNone/>
            </a:pPr>
            <a:r>
              <a:rPr lang="en-US" sz="1600" dirty="0">
                <a:latin typeface="Consolas" panose="020B0609020204030204" pitchFamily="49" charset="0"/>
              </a:rPr>
              <a:t>    double array1[], std::</a:t>
            </a:r>
            <a:r>
              <a:rPr lang="en-US" sz="1600" dirty="0" err="1">
                <a:latin typeface="Consolas" panose="020B0609020204030204" pitchFamily="49" charset="0"/>
              </a:rPr>
              <a:t>size_t</a:t>
            </a:r>
            <a:r>
              <a:rPr lang="en-US" sz="1600" dirty="0">
                <a:latin typeface="Consolas" panose="020B0609020204030204" pitchFamily="49" charset="0"/>
              </a:rPr>
              <a:t> begin1, std::</a:t>
            </a:r>
            <a:r>
              <a:rPr lang="en-US" sz="1600" dirty="0" err="1">
                <a:latin typeface="Consolas" panose="020B0609020204030204" pitchFamily="49" charset="0"/>
              </a:rPr>
              <a:t>size_t</a:t>
            </a:r>
            <a:r>
              <a:rPr lang="en-US" sz="1600" dirty="0">
                <a:latin typeface="Consolas" panose="020B0609020204030204" pitchFamily="49" charset="0"/>
              </a:rPr>
              <a:t> end1,</a:t>
            </a:r>
          </a:p>
          <a:p>
            <a:pPr marL="400050" lvl="1" indent="0">
              <a:buNone/>
            </a:pPr>
            <a:r>
              <a:rPr lang="en-US" sz="1600" dirty="0">
                <a:latin typeface="Consolas" panose="020B0609020204030204" pitchFamily="49" charset="0"/>
              </a:rPr>
              <a:t>    double array2[], std::</a:t>
            </a:r>
            <a:r>
              <a:rPr lang="en-US" sz="1600" dirty="0" err="1">
                <a:latin typeface="Consolas" panose="020B0609020204030204" pitchFamily="49" charset="0"/>
              </a:rPr>
              <a:t>size_t</a:t>
            </a:r>
            <a:r>
              <a:rPr lang="en-US" sz="1600" dirty="0">
                <a:latin typeface="Consolas" panose="020B0609020204030204" pitchFamily="49" charset="0"/>
              </a:rPr>
              <a:t> begin2,</a:t>
            </a:r>
          </a:p>
          <a:p>
            <a:pPr marL="400050" lvl="1" indent="0">
              <a:buNone/>
            </a:pPr>
            <a:r>
              <a:rPr lang="en-US" sz="1600" dirty="0">
                <a:latin typeface="Consolas" panose="020B0609020204030204" pitchFamily="49" charset="0"/>
              </a:rPr>
              <a:t>    std::function&lt;double( double, double )&gt; sum,</a:t>
            </a:r>
          </a:p>
          <a:p>
            <a:pPr marL="400050" lvl="1" indent="0">
              <a:buNone/>
            </a:pPr>
            <a:r>
              <a:rPr lang="en-US" sz="1600" dirty="0">
                <a:latin typeface="Consolas" panose="020B0609020204030204" pitchFamily="49" charset="0"/>
              </a:rPr>
              <a:t>    std::function&lt;double( double, double )&gt; product</a:t>
            </a:r>
          </a:p>
          <a:p>
            <a:pPr marL="400050" lvl="1" indent="0">
              <a:buNone/>
            </a:pPr>
            <a:r>
              <a:rPr lang="en-US" sz="1600" dirty="0">
                <a:latin typeface="Consolas" panose="020B0609020204030204" pitchFamily="49" charset="0"/>
              </a:rPr>
              <a:t>) {</a:t>
            </a:r>
          </a:p>
          <a:p>
            <a:pPr marL="400050" lvl="1" indent="0">
              <a:buNone/>
            </a:pPr>
            <a:r>
              <a:rPr lang="en-US" sz="1600" dirty="0">
                <a:latin typeface="Consolas" panose="020B0609020204030204" pitchFamily="49" charset="0"/>
              </a:rPr>
              <a:t>    double result{ 0.0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for ( std::</a:t>
            </a:r>
            <a:r>
              <a:rPr lang="en-US" sz="1600" dirty="0" err="1">
                <a:latin typeface="Consolas" panose="020B0609020204030204" pitchFamily="49" charset="0"/>
              </a:rPr>
              <a:t>size_t</a:t>
            </a:r>
            <a:r>
              <a:rPr lang="en-US" sz="1600" dirty="0">
                <a:latin typeface="Consolas" panose="020B0609020204030204" pitchFamily="49" charset="0"/>
              </a:rPr>
              <a:t> k1{begin1}, k2{begin2}; k1 &lt; end1; ++k1, ++k2 ) {</a:t>
            </a:r>
          </a:p>
          <a:p>
            <a:pPr marL="400050" lvl="1" indent="0">
              <a:buNone/>
            </a:pPr>
            <a:r>
              <a:rPr lang="en-US" sz="1600" dirty="0">
                <a:latin typeface="Consolas" panose="020B0609020204030204" pitchFamily="49" charset="0"/>
              </a:rPr>
              <a:t>        result = sum( result, product( array1[k1], array2[k2] ) );</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return result;</a:t>
            </a:r>
          </a:p>
          <a:p>
            <a:pPr marL="400050" lvl="1" indent="0">
              <a:buNone/>
            </a:pPr>
            <a:r>
              <a:rPr lang="en-US" sz="1600" dirty="0">
                <a:latin typeface="Consolas" panose="020B0609020204030204" pitchFamily="49" charset="0"/>
              </a:rPr>
              <a:t>}</a:t>
            </a:r>
            <a:endParaRPr lang="en-CA" sz="1600" dirty="0">
              <a:latin typeface="Consolas" panose="020B0609020204030204" pitchFamily="49" charset="0"/>
            </a:endParaRPr>
          </a:p>
        </p:txBody>
      </p:sp>
    </p:spTree>
    <p:extLst>
      <p:ext uri="{BB962C8B-B14F-4D97-AF65-F5344CB8AC3E}">
        <p14:creationId xmlns:p14="http://schemas.microsoft.com/office/powerpoint/2010/main" val="9504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operations</a:t>
            </a:r>
          </a:p>
        </p:txBody>
      </p:sp>
      <p:sp>
        <p:nvSpPr>
          <p:cNvPr id="3" name="Content Placeholder 2"/>
          <p:cNvSpPr>
            <a:spLocks noGrp="1"/>
          </p:cNvSpPr>
          <p:nvPr>
            <p:ph idx="1"/>
          </p:nvPr>
        </p:nvSpPr>
        <p:spPr>
          <a:xfrm>
            <a:off x="457200" y="1600200"/>
            <a:ext cx="8579296" cy="4525963"/>
          </a:xfrm>
        </p:spPr>
        <p:txBody>
          <a:bodyPr/>
          <a:lstStyle/>
          <a:p>
            <a:pPr algn="l"/>
            <a:r>
              <a:rPr lang="en-CA" dirty="0"/>
              <a:t>We’d probably want an initial value, too:</a:t>
            </a:r>
          </a:p>
          <a:p>
            <a:pPr marL="400050" lvl="1" indent="0">
              <a:buNone/>
            </a:pPr>
            <a:r>
              <a:rPr lang="en-US" sz="1600" dirty="0">
                <a:latin typeface="Consolas" panose="020B0609020204030204" pitchFamily="49" charset="0"/>
              </a:rPr>
              <a:t>double </a:t>
            </a:r>
            <a:r>
              <a:rPr lang="en-US" sz="1600" dirty="0" err="1">
                <a:latin typeface="Consolas" panose="020B0609020204030204" pitchFamily="49" charset="0"/>
              </a:rPr>
              <a:t>inner_product</a:t>
            </a:r>
            <a:r>
              <a:rPr lang="en-US" sz="1600" dirty="0">
                <a:latin typeface="Consolas" panose="020B0609020204030204" pitchFamily="49" charset="0"/>
              </a:rPr>
              <a:t>(</a:t>
            </a:r>
          </a:p>
          <a:p>
            <a:pPr marL="400050" lvl="1" indent="0">
              <a:buNone/>
            </a:pPr>
            <a:r>
              <a:rPr lang="en-US" sz="1600" dirty="0">
                <a:latin typeface="Consolas" panose="020B0609020204030204" pitchFamily="49" charset="0"/>
              </a:rPr>
              <a:t>    double array1[], std::</a:t>
            </a:r>
            <a:r>
              <a:rPr lang="en-US" sz="1600" dirty="0" err="1">
                <a:latin typeface="Consolas" panose="020B0609020204030204" pitchFamily="49" charset="0"/>
              </a:rPr>
              <a:t>size_t</a:t>
            </a:r>
            <a:r>
              <a:rPr lang="en-US" sz="1600" dirty="0">
                <a:latin typeface="Consolas" panose="020B0609020204030204" pitchFamily="49" charset="0"/>
              </a:rPr>
              <a:t> begin1, std::</a:t>
            </a:r>
            <a:r>
              <a:rPr lang="en-US" sz="1600" dirty="0" err="1">
                <a:latin typeface="Consolas" panose="020B0609020204030204" pitchFamily="49" charset="0"/>
              </a:rPr>
              <a:t>size_t</a:t>
            </a:r>
            <a:r>
              <a:rPr lang="en-US" sz="1600" dirty="0">
                <a:latin typeface="Consolas" panose="020B0609020204030204" pitchFamily="49" charset="0"/>
              </a:rPr>
              <a:t> end1,</a:t>
            </a:r>
          </a:p>
          <a:p>
            <a:pPr marL="400050" lvl="1" indent="0">
              <a:buNone/>
            </a:pPr>
            <a:r>
              <a:rPr lang="en-US" sz="1600" dirty="0">
                <a:latin typeface="Consolas" panose="020B0609020204030204" pitchFamily="49" charset="0"/>
              </a:rPr>
              <a:t>    double array2[], std::</a:t>
            </a:r>
            <a:r>
              <a:rPr lang="en-US" sz="1600" dirty="0" err="1">
                <a:latin typeface="Consolas" panose="020B0609020204030204" pitchFamily="49" charset="0"/>
              </a:rPr>
              <a:t>size_t</a:t>
            </a:r>
            <a:r>
              <a:rPr lang="en-US" sz="1600" dirty="0">
                <a:latin typeface="Consolas" panose="020B0609020204030204" pitchFamily="49" charset="0"/>
              </a:rPr>
              <a:t> begin2,</a:t>
            </a:r>
          </a:p>
          <a:p>
            <a:pPr marL="400050" lvl="1" indent="0">
              <a:buNone/>
            </a:pPr>
            <a:r>
              <a:rPr lang="en-US" sz="1600" dirty="0">
                <a:solidFill>
                  <a:srgbClr val="FF0000"/>
                </a:solidFill>
                <a:latin typeface="Consolas" panose="020B0609020204030204" pitchFamily="49" charset="0"/>
              </a:rPr>
              <a:t>    double x0,</a:t>
            </a: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std::function&lt;double( double, double )&gt; sum,</a:t>
            </a:r>
            <a:endParaRPr lang="en-US" sz="1600" dirty="0">
              <a:solidFill>
                <a:srgbClr val="FF0000"/>
              </a:solidFill>
              <a:latin typeface="Consolas" panose="020B0609020204030204" pitchFamily="49" charset="0"/>
            </a:endParaRPr>
          </a:p>
          <a:p>
            <a:pPr marL="400050" lvl="1" indent="0">
              <a:buNone/>
            </a:pPr>
            <a:r>
              <a:rPr lang="en-US" sz="1600" dirty="0">
                <a:latin typeface="Consolas" panose="020B0609020204030204" pitchFamily="49" charset="0"/>
              </a:rPr>
              <a:t>    std::function&lt;double( double, double )&gt; product</a:t>
            </a:r>
          </a:p>
          <a:p>
            <a:pPr marL="400050" lvl="1" indent="0">
              <a:buNone/>
            </a:pPr>
            <a:r>
              <a:rPr lang="en-US" sz="1600" dirty="0">
                <a:latin typeface="Consolas" panose="020B0609020204030204" pitchFamily="49" charset="0"/>
              </a:rPr>
              <a:t>) {</a:t>
            </a:r>
          </a:p>
          <a:p>
            <a:pPr marL="400050" lvl="1" indent="0">
              <a:buNone/>
            </a:pPr>
            <a:r>
              <a:rPr lang="en-US" sz="1600" dirty="0">
                <a:latin typeface="Consolas" panose="020B0609020204030204" pitchFamily="49" charset="0"/>
              </a:rPr>
              <a:t>    double result{ </a:t>
            </a:r>
            <a:r>
              <a:rPr lang="en-US" sz="1600" dirty="0">
                <a:solidFill>
                  <a:srgbClr val="FF0000"/>
                </a:solidFill>
                <a:latin typeface="Consolas" panose="020B0609020204030204" pitchFamily="49" charset="0"/>
              </a:rPr>
              <a:t>x0</a:t>
            </a: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for ( std::</a:t>
            </a:r>
            <a:r>
              <a:rPr lang="en-US" sz="1600" dirty="0" err="1">
                <a:latin typeface="Consolas" panose="020B0609020204030204" pitchFamily="49" charset="0"/>
              </a:rPr>
              <a:t>size_t</a:t>
            </a:r>
            <a:r>
              <a:rPr lang="en-US" sz="1600" dirty="0">
                <a:latin typeface="Consolas" panose="020B0609020204030204" pitchFamily="49" charset="0"/>
              </a:rPr>
              <a:t> k1{begin1}, k2{begin2}; k1 &lt; end1; ++k1, ++k2 ) {</a:t>
            </a:r>
          </a:p>
          <a:p>
            <a:pPr marL="400050" lvl="1" indent="0">
              <a:buNone/>
            </a:pPr>
            <a:r>
              <a:rPr lang="en-US" sz="1600" dirty="0">
                <a:latin typeface="Consolas" panose="020B0609020204030204" pitchFamily="49" charset="0"/>
              </a:rPr>
              <a:t>        result = sum( result, product( array1[k1], array2[k2] ) );</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return result;</a:t>
            </a:r>
          </a:p>
          <a:p>
            <a:pPr marL="400050" lvl="1" indent="0">
              <a:buNone/>
            </a:pPr>
            <a:r>
              <a:rPr lang="en-US" sz="1600" dirty="0">
                <a:latin typeface="Consolas" panose="020B0609020204030204" pitchFamily="49" charset="0"/>
              </a:rPr>
              <a:t>}</a:t>
            </a:r>
            <a:endParaRPr lang="en-CA" sz="1600" dirty="0">
              <a:latin typeface="Consolas" panose="020B0609020204030204" pitchFamily="49" charset="0"/>
            </a:endParaRPr>
          </a:p>
        </p:txBody>
      </p:sp>
    </p:spTree>
    <p:extLst>
      <p:ext uri="{BB962C8B-B14F-4D97-AF65-F5344CB8AC3E}">
        <p14:creationId xmlns:p14="http://schemas.microsoft.com/office/powerpoint/2010/main" val="36272784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73546</TotalTime>
  <Words>1471</Words>
  <Application>Microsoft Office PowerPoint</Application>
  <PresentationFormat>On-screen Show (4:3)</PresentationFormat>
  <Paragraphs>187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Consolas</vt:lpstr>
      <vt:lpstr>Constantia</vt:lpstr>
      <vt:lpstr>Georgia</vt:lpstr>
      <vt:lpstr>Times New Roman</vt:lpstr>
      <vt:lpstr>Custom Design</vt:lpstr>
      <vt:lpstr>Inner product</vt:lpstr>
      <vt:lpstr>Outline</vt:lpstr>
      <vt:lpstr>Introduction</vt:lpstr>
      <vt:lpstr>Implementing the inner product</vt:lpstr>
      <vt:lpstr>Generalizing the range</vt:lpstr>
      <vt:lpstr>Generalizing the operations</vt:lpstr>
      <vt:lpstr>Generalizing the operations</vt:lpstr>
      <vt:lpstr>Generalizing the operations</vt:lpstr>
      <vt:lpstr>Generalizing the operations</vt:lpstr>
      <vt:lpstr>Example 1</vt:lpstr>
      <vt:lpstr>Example 2</vt:lpstr>
      <vt:lpstr>Example 3</vt:lpstr>
      <vt:lpstr>The standard library</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1498</cp:revision>
  <dcterms:created xsi:type="dcterms:W3CDTF">2009-09-11T23:00:44Z</dcterms:created>
  <dcterms:modified xsi:type="dcterms:W3CDTF">2021-11-26T23:16:53Z</dcterms:modified>
</cp:coreProperties>
</file>